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4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6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7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0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7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9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2" algn="l" defTabSz="4570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8C"/>
    <a:srgbClr val="33A1D1"/>
    <a:srgbClr val="40A756"/>
    <a:srgbClr val="83235E"/>
    <a:srgbClr val="CC2D78"/>
    <a:srgbClr val="FF0D59"/>
    <a:srgbClr val="298037"/>
    <a:srgbClr val="3B8037"/>
    <a:srgbClr val="80A44B"/>
    <a:srgbClr val="92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rtaL3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357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4" y="205979"/>
            <a:ext cx="7983826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4" y="205979"/>
            <a:ext cx="7983826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1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4" y="205979"/>
            <a:ext cx="7983826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5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6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7" indent="0">
              <a:buNone/>
              <a:defRPr sz="1600" b="1"/>
            </a:lvl7pPr>
            <a:lvl8pPr marL="3199089" indent="0">
              <a:buNone/>
              <a:defRPr sz="1600" b="1"/>
            </a:lvl8pPr>
            <a:lvl9pPr marL="3656102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6" indent="0">
              <a:buNone/>
              <a:defRPr sz="1800" b="1"/>
            </a:lvl3pPr>
            <a:lvl4pPr marL="1371037" indent="0">
              <a:buNone/>
              <a:defRPr sz="1600" b="1"/>
            </a:lvl4pPr>
            <a:lvl5pPr marL="1828050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7" indent="0">
              <a:buNone/>
              <a:defRPr sz="1600" b="1"/>
            </a:lvl7pPr>
            <a:lvl8pPr marL="3199089" indent="0">
              <a:buNone/>
              <a:defRPr sz="1600" b="1"/>
            </a:lvl8pPr>
            <a:lvl9pPr marL="3656102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4" y="205979"/>
            <a:ext cx="7983826" cy="8572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14" indent="0">
              <a:buNone/>
              <a:defRPr sz="1200"/>
            </a:lvl2pPr>
            <a:lvl3pPr marL="914026" indent="0">
              <a:buNone/>
              <a:defRPr sz="1000"/>
            </a:lvl3pPr>
            <a:lvl4pPr marL="1371037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7" indent="0">
              <a:buNone/>
              <a:defRPr sz="900"/>
            </a:lvl7pPr>
            <a:lvl8pPr marL="3199089" indent="0">
              <a:buNone/>
              <a:defRPr sz="900"/>
            </a:lvl8pPr>
            <a:lvl9pPr marL="3656102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2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6" indent="0">
              <a:buNone/>
              <a:defRPr sz="2400"/>
            </a:lvl3pPr>
            <a:lvl4pPr marL="1371037" indent="0">
              <a:buNone/>
              <a:defRPr sz="2000"/>
            </a:lvl4pPr>
            <a:lvl5pPr marL="1828050" indent="0">
              <a:buNone/>
              <a:defRPr sz="2000"/>
            </a:lvl5pPr>
            <a:lvl6pPr marL="2285064" indent="0">
              <a:buNone/>
              <a:defRPr sz="2000"/>
            </a:lvl6pPr>
            <a:lvl7pPr marL="2742077" indent="0">
              <a:buNone/>
              <a:defRPr sz="2000"/>
            </a:lvl7pPr>
            <a:lvl8pPr marL="3199089" indent="0">
              <a:buNone/>
              <a:defRPr sz="2000"/>
            </a:lvl8pPr>
            <a:lvl9pPr marL="365610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2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14" indent="0">
              <a:buNone/>
              <a:defRPr sz="1200"/>
            </a:lvl2pPr>
            <a:lvl3pPr marL="914026" indent="0">
              <a:buNone/>
              <a:defRPr sz="1000"/>
            </a:lvl3pPr>
            <a:lvl4pPr marL="1371037" indent="0">
              <a:buNone/>
              <a:defRPr sz="900"/>
            </a:lvl4pPr>
            <a:lvl5pPr marL="1828050" indent="0">
              <a:buNone/>
              <a:defRPr sz="900"/>
            </a:lvl5pPr>
            <a:lvl6pPr marL="2285064" indent="0">
              <a:buNone/>
              <a:defRPr sz="900"/>
            </a:lvl6pPr>
            <a:lvl7pPr marL="2742077" indent="0">
              <a:buNone/>
              <a:defRPr sz="900"/>
            </a:lvl7pPr>
            <a:lvl8pPr marL="3199089" indent="0">
              <a:buNone/>
              <a:defRPr sz="900"/>
            </a:lvl8pPr>
            <a:lvl9pPr marL="3656102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2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cion L3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rayas-01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022" y="0"/>
            <a:ext cx="3009978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4420" y="1200151"/>
            <a:ext cx="7486174" cy="3394472"/>
          </a:xfrm>
          <a:prstGeom prst="rect">
            <a:avLst/>
          </a:prstGeom>
        </p:spPr>
        <p:txBody>
          <a:bodyPr vert="horz" lIns="91403" tIns="45704" rIns="91403" bIns="45704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4" y="4767263"/>
            <a:ext cx="2133600" cy="273844"/>
          </a:xfrm>
          <a:prstGeom prst="rect">
            <a:avLst/>
          </a:prstGeom>
        </p:spPr>
        <p:txBody>
          <a:bodyPr vert="horz" lIns="91403" tIns="45704" rIns="91403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A12A-7EDD-A94A-AFEB-3AC730C5000C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3" tIns="45704" rIns="91403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4767263"/>
            <a:ext cx="2133600" cy="273844"/>
          </a:xfrm>
          <a:prstGeom prst="rect">
            <a:avLst/>
          </a:prstGeom>
        </p:spPr>
        <p:txBody>
          <a:bodyPr vert="horz" lIns="91403" tIns="45704" rIns="91403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17DE-BEB0-0445-97CC-8804C3FB96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14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venir Next Bold"/>
          <a:ea typeface="+mj-ea"/>
          <a:cs typeface="Avenir Next Bold"/>
        </a:defRPr>
      </a:lvl1pPr>
    </p:titleStyle>
    <p:bodyStyle>
      <a:lvl1pPr marL="342760" indent="-342760" algn="l" defTabSz="457014" rtl="0" eaLnBrk="1" latinLnBrk="0" hangingPunct="1">
        <a:spcBef>
          <a:spcPct val="20000"/>
        </a:spcBef>
        <a:buClr>
          <a:srgbClr val="800000"/>
        </a:buClr>
        <a:buSzPct val="120000"/>
        <a:buFont typeface="Wingdings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3" algn="l" defTabSz="457014" rtl="0" eaLnBrk="1" latinLnBrk="0" hangingPunct="1">
        <a:spcBef>
          <a:spcPct val="20000"/>
        </a:spcBef>
        <a:buClr>
          <a:srgbClr val="800000"/>
        </a:buClr>
        <a:buSzPct val="120000"/>
        <a:buFont typeface="Wingdings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2" indent="-228506" algn="l" defTabSz="457014" rtl="0" eaLnBrk="1" latinLnBrk="0" hangingPunct="1">
        <a:spcBef>
          <a:spcPct val="20000"/>
        </a:spcBef>
        <a:buClr>
          <a:srgbClr val="800000"/>
        </a:buClr>
        <a:buSzPct val="120000"/>
        <a:buFont typeface="Wingdings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5" indent="-228506" algn="l" defTabSz="457014" rtl="0" eaLnBrk="1" latinLnBrk="0" hangingPunct="1">
        <a:spcBef>
          <a:spcPct val="20000"/>
        </a:spcBef>
        <a:buClr>
          <a:srgbClr val="800000"/>
        </a:buClr>
        <a:buSzPct val="120000"/>
        <a:buFont typeface="Wingdings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7" indent="-228506" algn="l" defTabSz="457014" rtl="0" eaLnBrk="1" latinLnBrk="0" hangingPunct="1">
        <a:spcBef>
          <a:spcPct val="20000"/>
        </a:spcBef>
        <a:buClr>
          <a:srgbClr val="800000"/>
        </a:buClr>
        <a:buSzPct val="120000"/>
        <a:buFont typeface="Wingdings" charset="2"/>
        <a:buChar char="§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0" indent="-228506" algn="l" defTabSz="4570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2" indent="-228506" algn="l" defTabSz="4570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6" indent="-228506" algn="l" defTabSz="4570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8" indent="-228506" algn="l" defTabSz="4570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6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7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0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7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9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2" algn="l" defTabSz="4570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4321"/>
            <a:ext cx="7772400" cy="1749600"/>
          </a:xfrm>
        </p:spPr>
        <p:txBody>
          <a:bodyPr/>
          <a:lstStyle/>
          <a:p>
            <a:r>
              <a:rPr lang="is-IS" dirty="0"/>
              <a:t>CONSTRUCCIÓN DE LA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5000" dirty="0"/>
              <a:t>LÍNEA </a:t>
            </a:r>
            <a:r>
              <a:rPr lang="es-ES_tradnl" sz="5000" dirty="0" smtClean="0"/>
              <a:t>3</a:t>
            </a:r>
            <a:endParaRPr lang="en-US" dirty="0"/>
          </a:p>
        </p:txBody>
      </p:sp>
      <p:pic>
        <p:nvPicPr>
          <p:cNvPr id="4" name="Picture 1" descr="finL3_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616" b="18273"/>
          <a:stretch/>
        </p:blipFill>
        <p:spPr>
          <a:xfrm>
            <a:off x="0" y="3543300"/>
            <a:ext cx="914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es-ES_tradnl" sz="2000" dirty="0" smtClean="0"/>
              <a:t>2.3 TIPOLOGÍA VIADUCTO ELEVADO</a:t>
            </a:r>
            <a:endParaRPr lang="en-US" sz="2000" dirty="0"/>
          </a:p>
        </p:txBody>
      </p:sp>
      <p:pic>
        <p:nvPicPr>
          <p:cNvPr id="8" name="Picture 7" descr="tipologia2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439333"/>
            <a:ext cx="7403255" cy="29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49601" y="317499"/>
            <a:ext cx="59944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386667" y="393699"/>
            <a:ext cx="5757333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2.4 TIPOLOGÍA DE ESTACIONES ELEVADAS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929467" y="1064683"/>
            <a:ext cx="4745567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NÚMERO DE ESTACIONES ELEVADAS: 13</a:t>
            </a:r>
            <a:endParaRPr lang="en-US" b="1" dirty="0"/>
          </a:p>
        </p:txBody>
      </p:sp>
      <p:pic>
        <p:nvPicPr>
          <p:cNvPr id="9" name="Picture 8" descr="tipo est elevadas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535" y="1602314"/>
            <a:ext cx="7349067" cy="34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49601" y="317499"/>
            <a:ext cx="59944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386667" y="393699"/>
            <a:ext cx="5757333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2.5 TIPOLOGÍA DE ESTACIONES ELEVADAS</a:t>
            </a:r>
            <a:endParaRPr lang="en-US" sz="2000" dirty="0"/>
          </a:p>
        </p:txBody>
      </p:sp>
      <p:pic>
        <p:nvPicPr>
          <p:cNvPr id="8" name="Picture 7" descr="2 5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33" y="1142183"/>
            <a:ext cx="6756400" cy="38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49601" y="317499"/>
            <a:ext cx="59944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386667" y="393699"/>
            <a:ext cx="5757333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2.6 TIPOLOGÍA DE ESTACIONES ELEVADAS</a:t>
            </a:r>
            <a:endParaRPr lang="es-ES_tradnl" sz="2000" dirty="0"/>
          </a:p>
        </p:txBody>
      </p:sp>
      <p:pic>
        <p:nvPicPr>
          <p:cNvPr id="8" name="Picture 7" descr="2 6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33" y="1142183"/>
            <a:ext cx="6756402" cy="384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9" name="Rectangle 8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es-ES_tradnl" sz="2000" dirty="0" smtClean="0"/>
              <a:t>2.7 TRAMO SUBTERRÁNEO</a:t>
            </a:r>
            <a:endParaRPr lang="en-US" sz="2000" dirty="0"/>
          </a:p>
        </p:txBody>
      </p:sp>
      <p:pic>
        <p:nvPicPr>
          <p:cNvPr id="12" name="Picture 11" descr="2 7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934" y="2103769"/>
            <a:ext cx="7535333" cy="303973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03400" y="1110282"/>
            <a:ext cx="1168401" cy="187476"/>
          </a:xfrm>
          <a:prstGeom prst="rect">
            <a:avLst/>
          </a:prstGeom>
          <a:solidFill>
            <a:srgbClr val="40A7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1803401" y="1052713"/>
            <a:ext cx="78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INICIO: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03400" y="1387281"/>
            <a:ext cx="1168401" cy="187476"/>
          </a:xfrm>
          <a:prstGeom prst="rect">
            <a:avLst/>
          </a:prstGeom>
          <a:solidFill>
            <a:srgbClr val="2784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31" name="TextBox 30"/>
          <p:cNvSpPr txBox="1"/>
          <p:nvPr/>
        </p:nvSpPr>
        <p:spPr>
          <a:xfrm>
            <a:off x="1803401" y="1329712"/>
            <a:ext cx="1041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TÉRMINO</a:t>
            </a:r>
            <a:r>
              <a:rPr lang="en-US" sz="12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3400" y="1664280"/>
            <a:ext cx="1168401" cy="187476"/>
          </a:xfrm>
          <a:prstGeom prst="rect">
            <a:avLst/>
          </a:prstGeom>
          <a:solidFill>
            <a:srgbClr val="FF0D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33" name="TextBox 32"/>
          <p:cNvSpPr txBox="1"/>
          <p:nvPr/>
        </p:nvSpPr>
        <p:spPr>
          <a:xfrm>
            <a:off x="1803401" y="1606711"/>
            <a:ext cx="1041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LONGITUD: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1" y="1052713"/>
            <a:ext cx="1403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595959"/>
                </a:solidFill>
              </a:rPr>
              <a:t>Estación la Normal 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1" y="1329712"/>
            <a:ext cx="19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595959"/>
                </a:solidFill>
              </a:rPr>
              <a:t>Estación Plaza de la Bandera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1" y="1606711"/>
            <a:ext cx="1041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95959"/>
                </a:solidFill>
              </a:rPr>
              <a:t>5.35 </a:t>
            </a:r>
            <a:r>
              <a:rPr lang="en-US" sz="1200" b="1" dirty="0" smtClean="0">
                <a:solidFill>
                  <a:srgbClr val="595959"/>
                </a:solidFill>
              </a:rPr>
              <a:t>km</a:t>
            </a:r>
            <a:endParaRPr lang="en-US" sz="1200" b="1" dirty="0">
              <a:solidFill>
                <a:srgbClr val="595959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4634" y="1329712"/>
            <a:ext cx="491066" cy="369332"/>
          </a:xfrm>
          <a:prstGeom prst="roundRect">
            <a:avLst/>
          </a:prstGeom>
          <a:solidFill>
            <a:srgbClr val="F2C9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 flipV="1">
            <a:off x="4954328" y="1497996"/>
            <a:ext cx="821149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740401" y="1020759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ESTACIONES </a:t>
            </a:r>
            <a:r>
              <a:rPr lang="en-US" sz="1200" b="1" dirty="0" smtClean="0"/>
              <a:t>SUBTERRÁNEAS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54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 8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100" y="1109028"/>
            <a:ext cx="6956677" cy="40090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48367" y="3884083"/>
            <a:ext cx="2760133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ESTACIÓN LA NORMAL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7600" y="317499"/>
            <a:ext cx="6756401" cy="693788"/>
            <a:chOff x="4330700" y="317499"/>
            <a:chExt cx="4813300" cy="693788"/>
          </a:xfrm>
        </p:grpSpPr>
        <p:sp>
          <p:nvSpPr>
            <p:cNvPr id="19" name="Rectangle 18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565400" y="393699"/>
            <a:ext cx="6578602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2.8 TIPOLOGÍA DE ESTACIONES SUBTERRÁNEAS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1025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 9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692" y="1126514"/>
            <a:ext cx="4635500" cy="38137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7600" y="317499"/>
            <a:ext cx="6756401" cy="693788"/>
            <a:chOff x="4330700" y="317499"/>
            <a:chExt cx="4813300" cy="693788"/>
          </a:xfrm>
        </p:grpSpPr>
        <p:sp>
          <p:nvSpPr>
            <p:cNvPr id="10" name="Rectangle 9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565400" y="393699"/>
            <a:ext cx="6578602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2.9 TIPOLOGÍA DE ESTACIONES SUBTERRÁNEAS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76454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7600" y="317499"/>
            <a:ext cx="6756401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2565400" y="393699"/>
            <a:ext cx="6578602" cy="585835"/>
          </a:xfrm>
          <a:prstGeom prst="rect">
            <a:avLst/>
          </a:prstGeom>
        </p:spPr>
        <p:txBody>
          <a:bodyPr/>
          <a:lstStyle>
            <a:lvl1pPr algn="ctr" defTabSz="457014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venir Next Bold"/>
                <a:ea typeface="+mj-ea"/>
                <a:cs typeface="Avenir Next Bold"/>
              </a:defRPr>
            </a:lvl1pPr>
          </a:lstStyle>
          <a:p>
            <a:pPr algn="l"/>
            <a:r>
              <a:rPr lang="es-ES_tradnl" sz="2000" dirty="0" smtClean="0"/>
              <a:t>2.10 TIPOLOGÍA DE ESTACIONES SUBTERRÁNEAS</a:t>
            </a:r>
            <a:endParaRPr lang="es-ES_tradnl" sz="2000" dirty="0"/>
          </a:p>
        </p:txBody>
      </p:sp>
      <p:pic>
        <p:nvPicPr>
          <p:cNvPr id="8" name="Picture 7" descr="2 10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1433964"/>
            <a:ext cx="7416800" cy="29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antidad trene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22" y="4076819"/>
            <a:ext cx="1673293" cy="10476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it-IT" sz="2000" dirty="0" smtClean="0"/>
              <a:t>3.1 MATERIAL RODANTE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584700" y="1047750"/>
            <a:ext cx="4394200" cy="273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CARACTERÍSTICAS O FUNCIONALIDAD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700" y="1370687"/>
            <a:ext cx="452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ESTE SISTEMA DE TREN LIGERO SE COMPONE DE DOS CARROS PARA UNA LONGITUD DE ANDÉN  TOTAL DE 75 M</a:t>
            </a:r>
            <a:endParaRPr lang="es-ES_tradnl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4722" y="2427307"/>
            <a:ext cx="37592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ENES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595" y="1933627"/>
            <a:ext cx="2372706" cy="40820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451600" y="2584450"/>
            <a:ext cx="2527300" cy="273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r>
              <a:rPr lang="is-IS" b="1" dirty="0" smtClean="0"/>
              <a:t>APACIDAD POR TREN</a:t>
            </a:r>
            <a:endParaRPr lang="is-IS" b="1" dirty="0"/>
          </a:p>
        </p:txBody>
      </p:sp>
      <p:pic>
        <p:nvPicPr>
          <p:cNvPr id="13" name="Picture 12" descr="personas3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289" y="3009901"/>
            <a:ext cx="511511" cy="4562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2800" y="3009901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pasajeros</a:t>
            </a:r>
            <a:endParaRPr lang="es-ES_trad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84722" y="3583007"/>
            <a:ext cx="37592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80300" y="3752850"/>
            <a:ext cx="1498600" cy="273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VELOCIDAD</a:t>
            </a:r>
            <a:endParaRPr lang="is-I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584700" y="3752850"/>
            <a:ext cx="2815889" cy="2730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CANTIDAD DE TRENES</a:t>
            </a:r>
            <a:endParaRPr lang="es-ES_tradnl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632701" y="4418687"/>
            <a:ext cx="1231899" cy="369332"/>
          </a:xfrm>
          <a:prstGeom prst="roundRect">
            <a:avLst/>
          </a:prstGeom>
          <a:solidFill>
            <a:srgbClr val="F2C9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39</a:t>
            </a:r>
            <a:r>
              <a:rPr lang="en-US" b="1" dirty="0" smtClean="0">
                <a:solidFill>
                  <a:schemeClr val="tx1"/>
                </a:solidFill>
              </a:rPr>
              <a:t>KM/H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2700" y="408551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PROMEDIO: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622" y="419981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16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3" name="Picture 22" descr="3 1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560" y="317498"/>
            <a:ext cx="2072940" cy="48260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9224" y="1295400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BOMBARDIER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49224" y="2461437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CAF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49224" y="3699687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ALSTOM</a:t>
            </a:r>
            <a:endParaRPr lang="en-US" sz="9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1449224" y="4891163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SIEMENS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55500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3 2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60" y="317500"/>
            <a:ext cx="1734967" cy="482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6" name="Rectangle 5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it-IT" sz="2000" dirty="0" smtClean="0"/>
              <a:t>3.1 MATERIAL RODANTE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1449224" y="1295400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BOMBARDIER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49224" y="2461437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CAF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9224" y="3699687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ALSTOM</a:t>
            </a:r>
            <a:endParaRPr lang="en-US" sz="9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449224" y="4891163"/>
            <a:ext cx="1257300" cy="233326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r"/>
            <a:r>
              <a:rPr lang="en-US" sz="900" dirty="0"/>
              <a:t>SIEMENS</a:t>
            </a:r>
            <a:endParaRPr lang="en-US" sz="9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4851400" y="1074788"/>
            <a:ext cx="4292600" cy="3655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43" name="TextBox 42"/>
          <p:cNvSpPr txBox="1"/>
          <p:nvPr/>
        </p:nvSpPr>
        <p:spPr>
          <a:xfrm>
            <a:off x="4851400" y="1068164"/>
            <a:ext cx="29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SISTEMAS FERROVIARIOS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87800" y="1511300"/>
            <a:ext cx="5156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SEÑALIZACIÓN Y CONTROL DE TRENES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46" descr="check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1811374"/>
            <a:ext cx="484963" cy="4849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336362" y="1836774"/>
            <a:ext cx="380763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CBTC – </a:t>
            </a:r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de Trenes Basado en Comunicaciones </a:t>
            </a:r>
          </a:p>
          <a:p>
            <a:pPr>
              <a:lnSpc>
                <a:spcPct val="80000"/>
              </a:lnSpc>
            </a:pPr>
            <a:r>
              <a:rPr lang="es-ES_tradnl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ES_tradn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Communications</a:t>
            </a:r>
            <a:r>
              <a:rPr lang="es-ES_tradnl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es-ES_tradnl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Train Control)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18022" y="2418081"/>
            <a:ext cx="37592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check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2471774"/>
            <a:ext cx="484963" cy="4849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6362" y="2535274"/>
            <a:ext cx="3807637" cy="4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 con conductor – </a:t>
            </a:r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Operación Automática de </a:t>
            </a:r>
            <a:r>
              <a:rPr lang="es-ES_tradnl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Trenes </a:t>
            </a: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Automatic Train Operation)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118022" y="3012453"/>
            <a:ext cx="37592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987800" y="3058172"/>
            <a:ext cx="5156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SISTEMA DE GESTIÓN Y CONTROL DE ENERGÍA Y TELECOMUNICACIONES 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Picture 53" descr="check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3345834"/>
            <a:ext cx="484963" cy="48496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336362" y="3409334"/>
            <a:ext cx="3807637" cy="4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SCADA</a:t>
            </a:r>
            <a:r>
              <a:rPr lang="es-ES_tradn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s-ES_tradnl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Supervisión, Control y Adquisición de </a:t>
            </a:r>
            <a:r>
              <a:rPr lang="es-ES_tradnl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Datos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(Supervisory Control And Data Acquisition)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18022" y="3933013"/>
            <a:ext cx="37592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987800" y="4112272"/>
            <a:ext cx="515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PUESTO DE MANDO CENTRALIZADO PARA MONITOREO Y CONTROL DE ESTOS SISTEMAS</a:t>
            </a:r>
            <a:endParaRPr lang="es-ES_tradnl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9468" y="1358899"/>
            <a:ext cx="6774531" cy="73352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9468" y="2991543"/>
            <a:ext cx="6774531" cy="73352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9468" y="3813081"/>
            <a:ext cx="6774531" cy="73352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9468" y="2181949"/>
            <a:ext cx="6774531" cy="733520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4150" y="205979"/>
            <a:ext cx="7689850" cy="857250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r>
              <a:rPr lang="is-IS" dirty="0"/>
              <a:t>CONTENIDO DE LA PRESENTACIÓN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4150" y="4800599"/>
            <a:ext cx="7689850" cy="179435"/>
          </a:xfrm>
          <a:prstGeom prst="rect">
            <a:avLst/>
          </a:prstGeom>
          <a:gradFill flip="none" rotWithShape="1">
            <a:gsLst>
              <a:gs pos="0">
                <a:srgbClr val="861115"/>
              </a:gs>
              <a:gs pos="40000">
                <a:srgbClr val="A81B2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9469" y="1358900"/>
            <a:ext cx="733520" cy="7335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/>
              <a:t>1</a:t>
            </a:r>
            <a:endParaRPr lang="en-US" sz="5000" b="1" dirty="0"/>
          </a:p>
        </p:txBody>
      </p:sp>
      <p:sp>
        <p:nvSpPr>
          <p:cNvPr id="8" name="Rectangle 7"/>
          <p:cNvSpPr/>
          <p:nvPr/>
        </p:nvSpPr>
        <p:spPr>
          <a:xfrm>
            <a:off x="2369469" y="2181949"/>
            <a:ext cx="733520" cy="7335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/>
              <a:t>2</a:t>
            </a:r>
            <a:endParaRPr lang="en-US" sz="5000" b="1" dirty="0"/>
          </a:p>
        </p:txBody>
      </p:sp>
      <p:sp>
        <p:nvSpPr>
          <p:cNvPr id="9" name="Rectangle 8"/>
          <p:cNvSpPr/>
          <p:nvPr/>
        </p:nvSpPr>
        <p:spPr>
          <a:xfrm>
            <a:off x="2369469" y="2991543"/>
            <a:ext cx="733520" cy="7335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/>
              <a:t>3</a:t>
            </a:r>
            <a:endParaRPr lang="en-US" sz="5000" b="1" dirty="0"/>
          </a:p>
        </p:txBody>
      </p:sp>
      <p:sp>
        <p:nvSpPr>
          <p:cNvPr id="10" name="Rectangle 9"/>
          <p:cNvSpPr/>
          <p:nvPr/>
        </p:nvSpPr>
        <p:spPr>
          <a:xfrm>
            <a:off x="2369469" y="3813081"/>
            <a:ext cx="733520" cy="7335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/>
              <a:t>4</a:t>
            </a:r>
            <a:endParaRPr lang="en-US" sz="5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1562100"/>
            <a:ext cx="5295900" cy="306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FICHA TÉCNICA DEL PROYECTO</a:t>
            </a:r>
          </a:p>
          <a:p>
            <a:pPr>
              <a:lnSpc>
                <a:spcPct val="90000"/>
              </a:lnSpc>
            </a:pPr>
            <a:endParaRPr lang="is-I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TIPOLOGÍA DE OBRA</a:t>
            </a:r>
          </a:p>
          <a:p>
            <a:pPr>
              <a:lnSpc>
                <a:spcPct val="90000"/>
              </a:lnSpc>
            </a:pPr>
            <a:endParaRPr lang="is-I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RODANTE </a:t>
            </a:r>
          </a:p>
          <a:p>
            <a:pPr>
              <a:lnSpc>
                <a:spcPct val="90000"/>
              </a:lnSpc>
            </a:pPr>
            <a:endParaRPr lang="is-I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GENERALIDADES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cuadro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742384"/>
            <a:ext cx="7378700" cy="3331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117600"/>
            <a:ext cx="7696200" cy="6016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r>
              <a:rPr lang="en-US" sz="2400" b="1" dirty="0"/>
              <a:t>BENEFICIOS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5500" y="317499"/>
            <a:ext cx="3238500" cy="693788"/>
            <a:chOff x="4330700" y="317499"/>
            <a:chExt cx="4813300" cy="693788"/>
          </a:xfrm>
        </p:grpSpPr>
        <p:sp>
          <p:nvSpPr>
            <p:cNvPr id="7" name="Rectangle 6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70600" y="393699"/>
            <a:ext cx="3073400" cy="585835"/>
          </a:xfrm>
        </p:spPr>
        <p:txBody>
          <a:bodyPr/>
          <a:lstStyle/>
          <a:p>
            <a:pPr algn="l"/>
            <a:r>
              <a:rPr lang="it-IT" sz="2000" dirty="0" smtClean="0"/>
              <a:t>4.1 </a:t>
            </a:r>
            <a:r>
              <a:rPr lang="pt-BR" sz="2000" dirty="0" smtClean="0"/>
              <a:t>GENERALIDADES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2900" y="2178050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Disminuirán los tiempos de viaje, hasta 40 minutos menos en el viaje de terminal a terminal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2900" y="3054350"/>
            <a:ext cx="2228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Prestará servicio directo a centros de salud, planteles educativos, centros recreativos y comerciales, servicios administrativos, etc. en la zona de influencia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2900" y="4216400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Accesibilidad  Universal (Escaleras eléctricas y elevadores para personas con discapacidad y adultos mayores</a:t>
            </a:r>
            <a:r>
              <a:rPr lang="es-ES_tradnl" sz="1000" b="1" dirty="0" smtClean="0">
                <a:solidFill>
                  <a:schemeClr val="bg1"/>
                </a:solidFill>
              </a:rPr>
              <a:t>)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0350" y="2178050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Reducirá las emisiones contaminantes en 17,000 toneladas de CO2 al año, (136Ha de bosque)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0350" y="3111500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Reducirá el volumen de vehículos por día en el corredor en 10,000, debido al cambio modal de 12,000 usuarios del automóvil al transporte público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0350" y="4222750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Se generarán 7 mil empleos directos en la implementación del proyecto y 15 mil empleos indirectos</a:t>
            </a:r>
          </a:p>
        </p:txBody>
      </p:sp>
    </p:spTree>
    <p:extLst>
      <p:ext uri="{BB962C8B-B14F-4D97-AF65-F5344CB8AC3E}">
        <p14:creationId xmlns:p14="http://schemas.microsoft.com/office/powerpoint/2010/main" val="63012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uadros2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723334"/>
            <a:ext cx="7378700" cy="33312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117600"/>
            <a:ext cx="7696200" cy="6016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r>
              <a:rPr lang="en-US" sz="2400" b="1" dirty="0"/>
              <a:t>BENEFICIOS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05500" y="317499"/>
            <a:ext cx="3238500" cy="693788"/>
            <a:chOff x="4330700" y="317499"/>
            <a:chExt cx="4813300" cy="693788"/>
          </a:xfrm>
        </p:grpSpPr>
        <p:sp>
          <p:nvSpPr>
            <p:cNvPr id="6" name="Rectangle 5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70600" y="393699"/>
            <a:ext cx="3073400" cy="585835"/>
          </a:xfrm>
        </p:spPr>
        <p:txBody>
          <a:bodyPr/>
          <a:lstStyle/>
          <a:p>
            <a:pPr algn="l"/>
            <a:r>
              <a:rPr lang="it-IT" sz="2000" dirty="0" smtClean="0"/>
              <a:t>4.2 </a:t>
            </a:r>
            <a:r>
              <a:rPr lang="pt-BR" sz="2000" dirty="0" smtClean="0"/>
              <a:t>GENERALIDADES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82900" y="2076450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Sistemas de Seguridad contra incendios, ventilación, cámaras de vigilancia con circuito cerrado (CCTV) y personal de seguridad en estaciones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2900" y="3168650"/>
            <a:ext cx="2305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Tecnología de punta para control y automatización de trenes, garantizando la seguridad de los usuarios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2900" y="4076700"/>
            <a:ext cx="2305050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000" b="1" dirty="0">
                <a:solidFill>
                  <a:schemeClr val="bg1"/>
                </a:solidFill>
              </a:rPr>
              <a:t>Mantenimiento y revitalización de espacios para actividades recreativas, artísticas y culturales, e imagen urbana. Rescatando y reforestando espacios públicos actuales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0350" y="2159000"/>
            <a:ext cx="2228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chemeClr val="bg1"/>
                </a:solidFill>
              </a:rPr>
              <a:t>Diseñado para no afectar la imagen urbana, al implementar columnas de concreto y </a:t>
            </a:r>
            <a:r>
              <a:rPr lang="es-ES_tradnl" sz="1000" b="1" dirty="0" smtClean="0">
                <a:solidFill>
                  <a:schemeClr val="bg1"/>
                </a:solidFill>
              </a:rPr>
              <a:t>acero</a:t>
            </a:r>
            <a:endParaRPr lang="es-ES_tradnl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0350" y="3041650"/>
            <a:ext cx="2228850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000" b="1" dirty="0">
                <a:solidFill>
                  <a:schemeClr val="bg1"/>
                </a:solidFill>
              </a:rPr>
              <a:t>Conectará la Central Camionera con la carretera a </a:t>
            </a:r>
            <a:r>
              <a:rPr lang="es-ES_tradnl" sz="1000" b="1" dirty="0" err="1">
                <a:solidFill>
                  <a:schemeClr val="bg1"/>
                </a:solidFill>
              </a:rPr>
              <a:t>Tesistán</a:t>
            </a:r>
            <a:r>
              <a:rPr lang="es-ES_tradnl" sz="1000" b="1" dirty="0">
                <a:solidFill>
                  <a:schemeClr val="bg1"/>
                </a:solidFill>
              </a:rPr>
              <a:t>, pasando por diferentes puntos de interés en la </a:t>
            </a:r>
            <a:r>
              <a:rPr lang="es-ES_tradnl" sz="1000" b="1" dirty="0" smtClean="0">
                <a:solidFill>
                  <a:schemeClr val="bg1"/>
                </a:solidFill>
              </a:rPr>
              <a:t>Zona </a:t>
            </a:r>
            <a:r>
              <a:rPr lang="es-ES_tradnl" sz="1000" b="1" dirty="0">
                <a:solidFill>
                  <a:schemeClr val="bg1"/>
                </a:solidFill>
              </a:rPr>
              <a:t>M</a:t>
            </a:r>
            <a:r>
              <a:rPr lang="es-ES_tradnl" sz="1000" b="1" dirty="0" smtClean="0">
                <a:solidFill>
                  <a:schemeClr val="bg1"/>
                </a:solidFill>
              </a:rPr>
              <a:t>etropolitana </a:t>
            </a:r>
            <a:r>
              <a:rPr lang="es-ES_tradnl" sz="1000" b="1" dirty="0">
                <a:solidFill>
                  <a:schemeClr val="bg1"/>
                </a:solidFill>
              </a:rPr>
              <a:t>de Guadalajara (universidades, centros culturales, hospitales y comercios)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0350" y="4133850"/>
            <a:ext cx="222885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1000" b="1" dirty="0">
                <a:solidFill>
                  <a:schemeClr val="bg1"/>
                </a:solidFill>
              </a:rPr>
              <a:t>Sistema de cobro con tarjeta electrónica compatible con  Línea 1, Línea 2, </a:t>
            </a:r>
            <a:r>
              <a:rPr lang="es-ES_tradnl" sz="1000" b="1" dirty="0" err="1">
                <a:solidFill>
                  <a:schemeClr val="bg1"/>
                </a:solidFill>
              </a:rPr>
              <a:t>Macrobús</a:t>
            </a:r>
            <a:r>
              <a:rPr lang="es-ES_tradnl" sz="1000" b="1" dirty="0">
                <a:solidFill>
                  <a:schemeClr val="bg1"/>
                </a:solidFill>
              </a:rPr>
              <a:t>, Pre-Tren y otros medios de transporte </a:t>
            </a:r>
            <a:r>
              <a:rPr lang="es-ES_tradnl" sz="1000" b="1" dirty="0" smtClean="0">
                <a:solidFill>
                  <a:schemeClr val="bg1"/>
                </a:solidFill>
              </a:rPr>
              <a:t>colectivo</a:t>
            </a:r>
            <a:endParaRPr lang="es-ES_tradnl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L3_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581"/>
            <a:ext cx="9144000" cy="1588954"/>
          </a:xfrm>
        </p:spPr>
        <p:txBody>
          <a:bodyPr>
            <a:normAutofit/>
          </a:bodyPr>
          <a:lstStyle/>
          <a:p>
            <a:r>
              <a:rPr lang="es-ES_tradnl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GRACIAS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SU ATENCIÓN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8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A1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562" y="1231900"/>
            <a:ext cx="5926289" cy="39115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6" name="Rectangle 5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fr-FR" sz="2000" dirty="0"/>
              <a:t>1.1 FICHA TÉCNICA DEL PROYECTO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851400" y="1074788"/>
            <a:ext cx="4305300" cy="1768476"/>
            <a:chOff x="4286250" y="1788297"/>
            <a:chExt cx="4705350" cy="1932803"/>
          </a:xfrm>
        </p:grpSpPr>
        <p:sp>
          <p:nvSpPr>
            <p:cNvPr id="25" name="Rectangle 24"/>
            <p:cNvSpPr/>
            <p:nvPr/>
          </p:nvSpPr>
          <p:spPr>
            <a:xfrm>
              <a:off x="4286250" y="2714365"/>
              <a:ext cx="3606800" cy="399533"/>
            </a:xfrm>
            <a:prstGeom prst="rect">
              <a:avLst/>
            </a:prstGeom>
            <a:solidFill>
              <a:srgbClr val="A200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56550" y="2714365"/>
              <a:ext cx="952500" cy="399533"/>
            </a:xfrm>
            <a:prstGeom prst="rect">
              <a:avLst/>
            </a:prstGeom>
            <a:solidFill>
              <a:srgbClr val="A200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86250" y="3174999"/>
              <a:ext cx="3606800" cy="54610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86250" y="3197880"/>
              <a:ext cx="3606800" cy="50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solidFill>
                    <a:srgbClr val="FFFFFF"/>
                  </a:solidFill>
                </a:rPr>
                <a:t>VIADUCTO 2:</a:t>
              </a:r>
            </a:p>
            <a:p>
              <a:r>
                <a:rPr lang="es-ES_tradnl" sz="1200" dirty="0" smtClean="0">
                  <a:solidFill>
                    <a:srgbClr val="FFFFFF"/>
                  </a:solidFill>
                </a:rPr>
                <a:t>PLAZA DE LA BANDERA- CENTRAL CAMIONERA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56550" y="3174999"/>
              <a:ext cx="952500" cy="54610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6550" y="3286779"/>
              <a:ext cx="88900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7.45 KM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6250" y="2762646"/>
              <a:ext cx="318135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solidFill>
                    <a:srgbClr val="FFFFFF"/>
                  </a:solidFill>
                </a:rPr>
                <a:t>TUNEL: NORMAL-PLAZA DE LA BANDERA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6550" y="2749946"/>
              <a:ext cx="88900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5.35 KM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86250" y="2251331"/>
              <a:ext cx="3606800" cy="399533"/>
            </a:xfrm>
            <a:prstGeom prst="rect">
              <a:avLst/>
            </a:prstGeom>
            <a:solidFill>
              <a:srgbClr val="2784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56550" y="2251331"/>
              <a:ext cx="952500" cy="399533"/>
            </a:xfrm>
            <a:prstGeom prst="rect">
              <a:avLst/>
            </a:prstGeom>
            <a:solidFill>
              <a:srgbClr val="27847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86250" y="2299612"/>
              <a:ext cx="318135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>
                  <a:solidFill>
                    <a:srgbClr val="FFFFFF"/>
                  </a:solidFill>
                </a:rPr>
                <a:t>VIADUCTO 1: ZAPOPAN-NORMAL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56550" y="2286911"/>
              <a:ext cx="88900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8.65 KM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86250" y="1788297"/>
              <a:ext cx="3606800" cy="399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56550" y="1788297"/>
              <a:ext cx="952500" cy="399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6250" y="1836578"/>
              <a:ext cx="318135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LONGITUD TOTAL: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56550" y="1823877"/>
              <a:ext cx="1035050" cy="3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21.45 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KM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9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APA2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252" y="1409700"/>
            <a:ext cx="4972632" cy="3696132"/>
          </a:xfrm>
          <a:prstGeom prst="rect">
            <a:avLst/>
          </a:prstGeom>
        </p:spPr>
      </p:pic>
      <p:pic>
        <p:nvPicPr>
          <p:cNvPr id="35" name="Picture 34" descr="recuadro logos2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1127375"/>
            <a:ext cx="3564051" cy="166355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fr-FR" sz="2000" dirty="0" smtClean="0"/>
              <a:t>1.2 </a:t>
            </a:r>
            <a:r>
              <a:rPr lang="fr-FR" sz="2000" dirty="0"/>
              <a:t>FICHA TÉCNICA DEL PROYECTO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4700" y="1092201"/>
            <a:ext cx="2514600" cy="41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1" dirty="0">
                <a:solidFill>
                  <a:schemeClr val="bg1"/>
                </a:solidFill>
              </a:rPr>
              <a:t>ZAPOPAN 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chemeClr val="bg1"/>
                </a:solidFill>
              </a:rPr>
              <a:t>4 ESTACIONES ELEVADAS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4700" y="1481668"/>
            <a:ext cx="2514600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1" dirty="0" smtClean="0">
                <a:solidFill>
                  <a:srgbClr val="FFFFFF"/>
                </a:solidFill>
              </a:rPr>
              <a:t>GUADALAJARA </a:t>
            </a:r>
            <a:endParaRPr lang="en-US" sz="13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FFFFFF"/>
                </a:solidFill>
              </a:rPr>
              <a:t>6 ESTACIONES ELEVADAS</a:t>
            </a:r>
          </a:p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FFFFFF"/>
                </a:solidFill>
              </a:rPr>
              <a:t>5 ESTACIONES </a:t>
            </a:r>
            <a:r>
              <a:rPr lang="en-US" sz="1300" dirty="0" smtClean="0">
                <a:solidFill>
                  <a:srgbClr val="FFFFFF"/>
                </a:solidFill>
              </a:rPr>
              <a:t>SUBTERRÁNEAS</a:t>
            </a: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4700" y="2016820"/>
            <a:ext cx="2514600" cy="40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300" b="1" dirty="0" smtClean="0"/>
              <a:t>TLAQUEPAQUE </a:t>
            </a:r>
            <a:endParaRPr lang="en-US" sz="1300" b="1" dirty="0"/>
          </a:p>
          <a:p>
            <a:pPr>
              <a:lnSpc>
                <a:spcPct val="70000"/>
              </a:lnSpc>
            </a:pPr>
            <a:r>
              <a:rPr lang="en-US" sz="1300" dirty="0"/>
              <a:t>3 ESTACIONES ELEVADAS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4700" y="2443941"/>
            <a:ext cx="2514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TOTAL DE ESTACIONES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0600" y="2443941"/>
            <a:ext cx="495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4100" y="2052334"/>
            <a:ext cx="495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b="1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1580341"/>
            <a:ext cx="495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4100" y="1144970"/>
            <a:ext cx="495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b="1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375399" y="2894950"/>
            <a:ext cx="1371601" cy="1079508"/>
            <a:chOff x="5689691" y="3047350"/>
            <a:chExt cx="1371601" cy="1079508"/>
          </a:xfrm>
        </p:grpSpPr>
        <p:sp>
          <p:nvSpPr>
            <p:cNvPr id="19" name="Oval 18"/>
            <p:cNvSpPr/>
            <p:nvPr/>
          </p:nvSpPr>
          <p:spPr>
            <a:xfrm>
              <a:off x="5956300" y="3047350"/>
              <a:ext cx="838294" cy="838292"/>
            </a:xfrm>
            <a:prstGeom prst="ellipse">
              <a:avLst/>
            </a:prstGeom>
            <a:solidFill>
              <a:srgbClr val="80A44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8199" y="3213007"/>
              <a:ext cx="876394" cy="55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solidFill>
                    <a:srgbClr val="FFFFFF"/>
                  </a:solidFill>
                </a:rPr>
                <a:t>4.25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 smtClean="0">
                  <a:solidFill>
                    <a:srgbClr val="FFFFFF"/>
                  </a:solidFill>
                </a:rPr>
                <a:t>KM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89691" y="3872942"/>
              <a:ext cx="13716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_tradnl" sz="1400" dirty="0" smtClean="0"/>
                <a:t>ZAPOPAN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80301" y="2894950"/>
            <a:ext cx="1691704" cy="1079508"/>
            <a:chOff x="7150101" y="3047350"/>
            <a:chExt cx="1691704" cy="1079508"/>
          </a:xfrm>
        </p:grpSpPr>
        <p:sp>
          <p:nvSpPr>
            <p:cNvPr id="24" name="Oval 23"/>
            <p:cNvSpPr/>
            <p:nvPr/>
          </p:nvSpPr>
          <p:spPr>
            <a:xfrm>
              <a:off x="7569108" y="3047350"/>
              <a:ext cx="838294" cy="838292"/>
            </a:xfrm>
            <a:prstGeom prst="ellipse">
              <a:avLst/>
            </a:prstGeom>
            <a:solidFill>
              <a:srgbClr val="92373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0101" y="3872942"/>
              <a:ext cx="16917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_tradnl" sz="1400" dirty="0" smtClean="0"/>
                <a:t>GUADALAJARA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40507" y="3213007"/>
              <a:ext cx="1282794" cy="55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11.41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 smtClean="0">
                  <a:solidFill>
                    <a:schemeClr val="bg1"/>
                  </a:solidFill>
                </a:rPr>
                <a:t>KM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80301" y="4045374"/>
            <a:ext cx="1691704" cy="1079508"/>
            <a:chOff x="7150101" y="3047350"/>
            <a:chExt cx="1691704" cy="1079508"/>
          </a:xfrm>
        </p:grpSpPr>
        <p:sp>
          <p:nvSpPr>
            <p:cNvPr id="29" name="Oval 28"/>
            <p:cNvSpPr/>
            <p:nvPr/>
          </p:nvSpPr>
          <p:spPr>
            <a:xfrm>
              <a:off x="7569108" y="3047350"/>
              <a:ext cx="838294" cy="838292"/>
            </a:xfrm>
            <a:prstGeom prst="ellipse">
              <a:avLst/>
            </a:prstGeom>
            <a:solidFill>
              <a:srgbClr val="F2C93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50101" y="3872942"/>
              <a:ext cx="16917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s-ES_tradnl" sz="1400" dirty="0" smtClean="0"/>
                <a:t>TLAQUEPAQUE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40507" y="3213007"/>
              <a:ext cx="1282794" cy="55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/>
                <a:t>5.63</a:t>
              </a:r>
            </a:p>
            <a:p>
              <a:pPr algn="ctr">
                <a:lnSpc>
                  <a:spcPct val="70000"/>
                </a:lnSpc>
              </a:pPr>
              <a:r>
                <a:rPr lang="en-US" b="1" dirty="0" smtClean="0"/>
                <a:t>KM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11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APA3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418" y="609100"/>
            <a:ext cx="5356137" cy="39811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fr-FR" sz="2000" dirty="0" smtClean="0"/>
              <a:t>1.3 </a:t>
            </a:r>
            <a:r>
              <a:rPr lang="fr-FR" sz="2000" dirty="0"/>
              <a:t>FICHA TÉCNICA DEL PROYECTO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578600" y="1047750"/>
            <a:ext cx="24003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/>
              <a:t>ANÁLISIS OPERATIVO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58100" y="1562100"/>
            <a:ext cx="1397000" cy="369332"/>
          </a:xfrm>
          <a:prstGeom prst="roundRect">
            <a:avLst/>
          </a:prstGeom>
          <a:solidFill>
            <a:srgbClr val="F2C9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90</a:t>
            </a:r>
            <a:r>
              <a:rPr lang="en-US" b="1" dirty="0" smtClean="0">
                <a:solidFill>
                  <a:schemeClr val="tx1"/>
                </a:solidFill>
              </a:rPr>
              <a:t> KM/H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7450" y="2071132"/>
            <a:ext cx="2597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ELOCIDAD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COMERCIAL: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58100" y="2020332"/>
            <a:ext cx="1397000" cy="369332"/>
          </a:xfrm>
          <a:prstGeom prst="roundRect">
            <a:avLst/>
          </a:prstGeom>
          <a:solidFill>
            <a:srgbClr val="F2C9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39</a:t>
            </a:r>
            <a:r>
              <a:rPr lang="en-US" b="1" dirty="0" smtClean="0">
                <a:solidFill>
                  <a:schemeClr val="tx1"/>
                </a:solidFill>
              </a:rPr>
              <a:t> KM/H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7450" y="1599287"/>
            <a:ext cx="2597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VELOCIDAD MÁXIMA: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7450" y="2464832"/>
            <a:ext cx="25971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TIEMPO DE RECORRIDO:</a:t>
            </a:r>
          </a:p>
          <a:p>
            <a:pPr algn="r"/>
            <a:r>
              <a:rPr lang="pt-BR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TERMINAL A TERMINAL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14" descr="reloj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2464832"/>
            <a:ext cx="396214" cy="39621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762214" y="2440914"/>
            <a:ext cx="1397000" cy="36933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33</a:t>
            </a:r>
            <a:r>
              <a:rPr lang="en-US" b="1" dirty="0" smtClean="0">
                <a:solidFill>
                  <a:schemeClr val="tx1"/>
                </a:solidFill>
              </a:rPr>
              <a:t> MIN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2885708"/>
            <a:ext cx="3340100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505700" y="2965450"/>
            <a:ext cx="14732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DEMANDA</a:t>
            </a:r>
            <a:endParaRPr lang="en-US" b="1" dirty="0"/>
          </a:p>
        </p:txBody>
      </p:sp>
      <p:pic>
        <p:nvPicPr>
          <p:cNvPr id="19" name="Picture 18" descr="personas1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806" y="3501364"/>
            <a:ext cx="432787" cy="4693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26593" y="3340100"/>
            <a:ext cx="14732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800000"/>
                </a:solidFill>
              </a:rPr>
              <a:t>233,000</a:t>
            </a:r>
          </a:p>
          <a:p>
            <a:r>
              <a:rPr lang="en-US" sz="1200" b="1" dirty="0"/>
              <a:t>PASAJEROS EN 2013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60614" y="3340100"/>
            <a:ext cx="14732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298037"/>
                </a:solidFill>
              </a:rPr>
              <a:t>348,000</a:t>
            </a:r>
          </a:p>
          <a:p>
            <a:r>
              <a:rPr lang="en-US" sz="1200" b="1" dirty="0"/>
              <a:t>PASAJEROS EN </a:t>
            </a:r>
            <a:r>
              <a:rPr lang="en-US" sz="1200" b="1" dirty="0" smtClean="0"/>
              <a:t>2042</a:t>
            </a:r>
            <a:endParaRPr lang="en-US" sz="1200" b="1" dirty="0"/>
          </a:p>
        </p:txBody>
      </p:sp>
      <p:pic>
        <p:nvPicPr>
          <p:cNvPr id="23" name="Picture 22" descr="personas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81" y="3401780"/>
            <a:ext cx="646133" cy="6095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15000" y="4051091"/>
            <a:ext cx="3340100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921500" y="4134910"/>
            <a:ext cx="20574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PRESUPUESTO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92750" y="4630210"/>
            <a:ext cx="3638550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17,692 MILLONES DE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PESOS</a:t>
            </a:r>
          </a:p>
          <a:p>
            <a:pPr algn="r">
              <a:lnSpc>
                <a:spcPct val="7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IVA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po estaci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155699"/>
            <a:ext cx="4553721" cy="38462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4" name="Rectangle 3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fr-FR" sz="2000" dirty="0" smtClean="0"/>
              <a:t>1.3 </a:t>
            </a:r>
            <a:r>
              <a:rPr lang="fr-FR" sz="2000" dirty="0"/>
              <a:t>FICHA TÉCNICA DEL PROYECTO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71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A4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5"/>
          <a:stretch/>
        </p:blipFill>
        <p:spPr>
          <a:xfrm>
            <a:off x="1460500" y="1286276"/>
            <a:ext cx="4583055" cy="34043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fr-FR" sz="2000" dirty="0" smtClean="0"/>
              <a:t>1.5 </a:t>
            </a:r>
            <a:r>
              <a:rPr lang="fr-FR" sz="2000" dirty="0"/>
              <a:t>FICHA TÉCNICA DEL PROYECTO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321300" y="1694929"/>
            <a:ext cx="3733800" cy="365565"/>
          </a:xfrm>
          <a:prstGeom prst="rect">
            <a:avLst/>
          </a:prstGeom>
          <a:solidFill>
            <a:srgbClr val="4998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15" name="TextBox 14"/>
          <p:cNvSpPr txBox="1"/>
          <p:nvPr/>
        </p:nvSpPr>
        <p:spPr>
          <a:xfrm>
            <a:off x="5321300" y="1739105"/>
            <a:ext cx="2809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rgbClr val="FFFFFF"/>
                </a:solidFill>
              </a:rPr>
              <a:t>LÍNEA 1 DEL TREN LIGERO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1300" y="1150988"/>
            <a:ext cx="3733800" cy="480441"/>
          </a:xfrm>
          <a:prstGeom prst="rect">
            <a:avLst/>
          </a:prstGeom>
          <a:solidFill>
            <a:srgbClr val="FF0D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23" name="TextBox 22"/>
          <p:cNvSpPr txBox="1"/>
          <p:nvPr/>
        </p:nvSpPr>
        <p:spPr>
          <a:xfrm>
            <a:off x="5321300" y="116976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rgbClr val="FFFFFF"/>
                </a:solidFill>
              </a:rPr>
              <a:t>LA LÍNEA 3 ES LA PIEDRA ANGULAR QUE SE INTEGRARÁ A LOS MEDIOS ACTUALES DE TRANSPORTE MASIVO: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1300" y="2123994"/>
            <a:ext cx="3733800" cy="365565"/>
          </a:xfrm>
          <a:prstGeom prst="rect">
            <a:avLst/>
          </a:prstGeom>
          <a:solidFill>
            <a:srgbClr val="F2C9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26" name="TextBox 25"/>
          <p:cNvSpPr txBox="1"/>
          <p:nvPr/>
        </p:nvSpPr>
        <p:spPr>
          <a:xfrm>
            <a:off x="5321300" y="2168170"/>
            <a:ext cx="24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rgbClr val="FFFFFF"/>
                </a:solidFill>
              </a:rPr>
              <a:t>LÍNEA 2 DEL TREN LIGERO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21300" y="2553059"/>
            <a:ext cx="3733800" cy="365565"/>
          </a:xfrm>
          <a:prstGeom prst="rect">
            <a:avLst/>
          </a:prstGeom>
          <a:solidFill>
            <a:srgbClr val="33A1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28" name="TextBox 27"/>
          <p:cNvSpPr txBox="1"/>
          <p:nvPr/>
        </p:nvSpPr>
        <p:spPr>
          <a:xfrm>
            <a:off x="5321300" y="2597235"/>
            <a:ext cx="24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rgbClr val="FFFFFF"/>
                </a:solidFill>
              </a:rPr>
              <a:t>MACROBÚS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21300" y="2988474"/>
            <a:ext cx="3733800" cy="365565"/>
          </a:xfrm>
          <a:prstGeom prst="rect">
            <a:avLst/>
          </a:prstGeom>
          <a:solidFill>
            <a:srgbClr val="323B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30" name="TextBox 29"/>
          <p:cNvSpPr txBox="1"/>
          <p:nvPr/>
        </p:nvSpPr>
        <p:spPr>
          <a:xfrm>
            <a:off x="5321300" y="3032650"/>
            <a:ext cx="24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b="1" dirty="0" smtClean="0">
                <a:solidFill>
                  <a:srgbClr val="FFFFFF"/>
                </a:solidFill>
              </a:rPr>
              <a:t>TROLEBÚS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21300" y="3417539"/>
            <a:ext cx="3733800" cy="365565"/>
          </a:xfrm>
          <a:prstGeom prst="rect">
            <a:avLst/>
          </a:prstGeom>
          <a:solidFill>
            <a:srgbClr val="40A7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5321300" y="3461715"/>
            <a:ext cx="24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PRE-TREN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21300" y="3846604"/>
            <a:ext cx="3733800" cy="3655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4" rIns="91403" bIns="45704"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1300" y="3890780"/>
            <a:ext cx="2440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FFFFFF"/>
                </a:solidFill>
              </a:rPr>
              <a:t>A FUTURO: BICI</a:t>
            </a:r>
            <a:r>
              <a:rPr lang="es-MX" sz="1200" b="1" dirty="0" smtClean="0">
                <a:solidFill>
                  <a:srgbClr val="FFFFFF"/>
                </a:solidFill>
              </a:rPr>
              <a:t> </a:t>
            </a:r>
            <a:r>
              <a:rPr lang="hu-HU" sz="1200" b="1" dirty="0" smtClean="0">
                <a:solidFill>
                  <a:srgbClr val="FFFFFF"/>
                </a:solidFill>
              </a:rPr>
              <a:t>P</a:t>
            </a:r>
            <a:r>
              <a:rPr lang="es-MX" sz="1200" b="1" dirty="0">
                <a:solidFill>
                  <a:srgbClr val="FFFFFF"/>
                </a:solidFill>
              </a:rPr>
              <a:t>Ú</a:t>
            </a:r>
            <a:r>
              <a:rPr lang="hu-HU" sz="1200" b="1" dirty="0" smtClean="0">
                <a:solidFill>
                  <a:srgbClr val="FFFFFF"/>
                </a:solidFill>
              </a:rPr>
              <a:t>BLICA 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es-ES_tradnl" sz="2000" dirty="0" smtClean="0"/>
              <a:t>2.1 TIPOLOGÍA VIADUCTO ELEVADO</a:t>
            </a:r>
            <a:endParaRPr lang="en-US" sz="2000" dirty="0"/>
          </a:p>
        </p:txBody>
      </p:sp>
      <p:pic>
        <p:nvPicPr>
          <p:cNvPr id="9" name="Picture 8" descr="tipologia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865" y="1219199"/>
            <a:ext cx="4343400" cy="37740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78600" y="1166281"/>
            <a:ext cx="24003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TRAMO 1 NORTE: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61200" y="1562100"/>
            <a:ext cx="1917700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8.65 km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6134022" y="2074826"/>
            <a:ext cx="29210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578600" y="2216148"/>
            <a:ext cx="24003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TRAMO 2 SUR: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61200" y="2611967"/>
            <a:ext cx="1917700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7.45 km</a:t>
            </a:r>
            <a:endParaRPr lang="en-US" sz="2500" dirty="0"/>
          </a:p>
        </p:txBody>
      </p:sp>
      <p:sp>
        <p:nvSpPr>
          <p:cNvPr id="16" name="Rectangle 15"/>
          <p:cNvSpPr/>
          <p:nvPr/>
        </p:nvSpPr>
        <p:spPr>
          <a:xfrm>
            <a:off x="6134022" y="3107760"/>
            <a:ext cx="2921078" cy="4571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2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78600" y="3249082"/>
            <a:ext cx="2400300" cy="419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98037"/>
              </a:gs>
              <a:gs pos="75000">
                <a:srgbClr val="49988E"/>
              </a:gs>
            </a:gsLst>
            <a:lin ang="1062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TRAMO TOTAL: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61200" y="3644901"/>
            <a:ext cx="1917700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16.10 km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573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87800" y="317499"/>
            <a:ext cx="5156200" cy="693788"/>
            <a:chOff x="4330700" y="317499"/>
            <a:chExt cx="4813300" cy="693788"/>
          </a:xfrm>
        </p:grpSpPr>
        <p:sp>
          <p:nvSpPr>
            <p:cNvPr id="5" name="Rectangle 4"/>
            <p:cNvSpPr/>
            <p:nvPr/>
          </p:nvSpPr>
          <p:spPr>
            <a:xfrm>
              <a:off x="4457700" y="425451"/>
              <a:ext cx="4686300" cy="585836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30700" y="317499"/>
              <a:ext cx="4813300" cy="585835"/>
            </a:xfrm>
            <a:prstGeom prst="rect">
              <a:avLst/>
            </a:prstGeom>
            <a:gradFill flip="none" rotWithShape="1">
              <a:gsLst>
                <a:gs pos="0">
                  <a:srgbClr val="861115"/>
                </a:gs>
                <a:gs pos="40000">
                  <a:srgbClr val="A81B2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3" tIns="45704" rIns="91403" bIns="45704"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2900" y="393699"/>
            <a:ext cx="4991100" cy="585835"/>
          </a:xfrm>
        </p:spPr>
        <p:txBody>
          <a:bodyPr/>
          <a:lstStyle/>
          <a:p>
            <a:pPr algn="l"/>
            <a:r>
              <a:rPr lang="es-ES_tradnl" sz="2000" dirty="0" smtClean="0"/>
              <a:t>2.2 TIPOLOGÍA VIADUCTO ELEVADO</a:t>
            </a:r>
            <a:endParaRPr lang="en-US" sz="2000" dirty="0"/>
          </a:p>
        </p:txBody>
      </p:sp>
      <p:pic>
        <p:nvPicPr>
          <p:cNvPr id="2" name="Picture 1" descr="cambio de 6 a 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16433" b="7623"/>
          <a:stretch/>
        </p:blipFill>
        <p:spPr>
          <a:xfrm>
            <a:off x="1641051" y="1498600"/>
            <a:ext cx="7350549" cy="27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649</Words>
  <Application>Microsoft Office PowerPoint</Application>
  <PresentationFormat>Presentación en pantalla (16:9)</PresentationFormat>
  <Paragraphs>141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Office Theme</vt:lpstr>
      <vt:lpstr>CONSTRUCCIÓN DE LA LÍNEA 3</vt:lpstr>
      <vt:lpstr>CONTENIDO DE LA PRESENTACIÓN</vt:lpstr>
      <vt:lpstr>1.1 FICHA TÉCNICA DEL PROYECTO</vt:lpstr>
      <vt:lpstr>1.2 FICHA TÉCNICA DEL PROYECTO</vt:lpstr>
      <vt:lpstr>1.3 FICHA TÉCNICA DEL PROYECTO</vt:lpstr>
      <vt:lpstr>1.3 FICHA TÉCNICA DEL PROYECTO</vt:lpstr>
      <vt:lpstr>1.5 FICHA TÉCNICA DEL PROYECTO</vt:lpstr>
      <vt:lpstr>2.1 TIPOLOGÍA VIADUCTO ELEVADO</vt:lpstr>
      <vt:lpstr>2.2 TIPOLOGÍA VIADUCTO ELEVADO</vt:lpstr>
      <vt:lpstr>2.3 TIPOLOGÍA VIADUCTO ELEVADO</vt:lpstr>
      <vt:lpstr>Presentación de PowerPoint</vt:lpstr>
      <vt:lpstr>Presentación de PowerPoint</vt:lpstr>
      <vt:lpstr>Presentación de PowerPoint</vt:lpstr>
      <vt:lpstr>2.7 TRAMO SUBTERRÁNEO</vt:lpstr>
      <vt:lpstr>Presentación de PowerPoint</vt:lpstr>
      <vt:lpstr>Presentación de PowerPoint</vt:lpstr>
      <vt:lpstr>Presentación de PowerPoint</vt:lpstr>
      <vt:lpstr>3.1 MATERIAL RODANTE</vt:lpstr>
      <vt:lpstr>3.1 MATERIAL RODANTE</vt:lpstr>
      <vt:lpstr>4.1 GENERALIDADES </vt:lpstr>
      <vt:lpstr>4.2 GENERALIDADES </vt:lpstr>
      <vt:lpstr>GRACIAS POR SU ATENCIÓN</vt:lpstr>
    </vt:vector>
  </TitlesOfParts>
  <Company>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y modernización de la LÍNEA 1 del Tren Ligero</dc:title>
  <dc:creator>Cano nada</dc:creator>
  <cp:lastModifiedBy>sct</cp:lastModifiedBy>
  <cp:revision>66</cp:revision>
  <cp:lastPrinted>2014-06-23T16:40:01Z</cp:lastPrinted>
  <dcterms:created xsi:type="dcterms:W3CDTF">2014-06-16T16:29:39Z</dcterms:created>
  <dcterms:modified xsi:type="dcterms:W3CDTF">2014-07-07T15:30:40Z</dcterms:modified>
</cp:coreProperties>
</file>